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2" r:id="rId4"/>
    <p:sldId id="268" r:id="rId5"/>
    <p:sldId id="269" r:id="rId6"/>
    <p:sldId id="265" r:id="rId7"/>
    <p:sldId id="259" r:id="rId8"/>
    <p:sldId id="276" r:id="rId9"/>
    <p:sldId id="267" r:id="rId10"/>
    <p:sldId id="266" r:id="rId11"/>
    <p:sldId id="270" r:id="rId12"/>
    <p:sldId id="271" r:id="rId13"/>
    <p:sldId id="272" r:id="rId14"/>
    <p:sldId id="273" r:id="rId15"/>
    <p:sldId id="274" r:id="rId16"/>
    <p:sldId id="275" r:id="rId17"/>
    <p:sldId id="264" r:id="rId18"/>
    <p:sldId id="263" r:id="rId19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9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0" d="100"/>
          <a:sy n="120" d="100"/>
        </p:scale>
        <p:origin x="97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9102" y="1021651"/>
            <a:ext cx="4976495" cy="6920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582949" y="12"/>
            <a:ext cx="2264410" cy="1628139"/>
          </a:xfrm>
          <a:custGeom>
            <a:avLst/>
            <a:gdLst/>
            <a:ahLst/>
            <a:cxnLst/>
            <a:rect l="l" t="t" r="r" b="b"/>
            <a:pathLst>
              <a:path w="2264410" h="1628139">
                <a:moveTo>
                  <a:pt x="939330" y="1012659"/>
                </a:moveTo>
                <a:lnTo>
                  <a:pt x="555586" y="628129"/>
                </a:lnTo>
                <a:lnTo>
                  <a:pt x="0" y="1183741"/>
                </a:lnTo>
                <a:lnTo>
                  <a:pt x="383717" y="1568259"/>
                </a:lnTo>
                <a:lnTo>
                  <a:pt x="939330" y="1012659"/>
                </a:lnTo>
                <a:close/>
              </a:path>
              <a:path w="2264410" h="1628139">
                <a:moveTo>
                  <a:pt x="2263787" y="178587"/>
                </a:moveTo>
                <a:lnTo>
                  <a:pt x="2085200" y="0"/>
                </a:lnTo>
                <a:lnTo>
                  <a:pt x="1219022" y="0"/>
                </a:lnTo>
                <a:lnTo>
                  <a:pt x="621576" y="597433"/>
                </a:lnTo>
                <a:lnTo>
                  <a:pt x="1652104" y="1627962"/>
                </a:lnTo>
                <a:lnTo>
                  <a:pt x="2263787" y="1016292"/>
                </a:lnTo>
                <a:lnTo>
                  <a:pt x="2263787" y="178587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411077" y="457056"/>
            <a:ext cx="758190" cy="758190"/>
          </a:xfrm>
          <a:custGeom>
            <a:avLst/>
            <a:gdLst/>
            <a:ahLst/>
            <a:cxnLst/>
            <a:rect l="l" t="t" r="r" b="b"/>
            <a:pathLst>
              <a:path w="758189" h="758190">
                <a:moveTo>
                  <a:pt x="555589" y="0"/>
                </a:moveTo>
                <a:lnTo>
                  <a:pt x="0" y="555604"/>
                </a:lnTo>
                <a:lnTo>
                  <a:pt x="202265" y="757857"/>
                </a:lnTo>
                <a:lnTo>
                  <a:pt x="757854" y="201454"/>
                </a:lnTo>
                <a:lnTo>
                  <a:pt x="555589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5286451" y="1110581"/>
            <a:ext cx="560705" cy="622300"/>
          </a:xfrm>
          <a:custGeom>
            <a:avLst/>
            <a:gdLst/>
            <a:ahLst/>
            <a:cxnLst/>
            <a:rect l="l" t="t" r="r" b="b"/>
            <a:pathLst>
              <a:path w="560704" h="622300">
                <a:moveTo>
                  <a:pt x="560295" y="0"/>
                </a:moveTo>
                <a:lnTo>
                  <a:pt x="0" y="559793"/>
                </a:lnTo>
                <a:lnTo>
                  <a:pt x="62240" y="622039"/>
                </a:lnTo>
                <a:lnTo>
                  <a:pt x="560295" y="123539"/>
                </a:lnTo>
                <a:lnTo>
                  <a:pt x="560295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8220" y="548662"/>
            <a:ext cx="5618258" cy="281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2735" y="757999"/>
            <a:ext cx="5269230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41D24579-A992-34CC-E44E-F3082CFB076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2"/>
          <p:cNvSpPr/>
          <p:nvPr/>
        </p:nvSpPr>
        <p:spPr>
          <a:xfrm>
            <a:off x="5069098" y="1888166"/>
            <a:ext cx="777875" cy="1111250"/>
          </a:xfrm>
          <a:custGeom>
            <a:avLst/>
            <a:gdLst/>
            <a:ahLst/>
            <a:cxnLst/>
            <a:rect l="l" t="t" r="r" b="b"/>
            <a:pathLst>
              <a:path w="777875" h="1111250">
                <a:moveTo>
                  <a:pt x="555619" y="0"/>
                </a:moveTo>
                <a:lnTo>
                  <a:pt x="0" y="555604"/>
                </a:lnTo>
                <a:lnTo>
                  <a:pt x="555619" y="1111197"/>
                </a:lnTo>
                <a:lnTo>
                  <a:pt x="777632" y="889182"/>
                </a:lnTo>
                <a:lnTo>
                  <a:pt x="777632" y="222018"/>
                </a:lnTo>
                <a:lnTo>
                  <a:pt x="555619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2600837" y="2575346"/>
            <a:ext cx="1111250" cy="713105"/>
            <a:chOff x="2600837" y="2575346"/>
            <a:chExt cx="1111250" cy="713105"/>
          </a:xfrm>
        </p:grpSpPr>
        <p:sp>
          <p:nvSpPr>
            <p:cNvPr id="4" name="object 4"/>
            <p:cNvSpPr/>
            <p:nvPr/>
          </p:nvSpPr>
          <p:spPr>
            <a:xfrm>
              <a:off x="2787598" y="2747223"/>
              <a:ext cx="924560" cy="541020"/>
            </a:xfrm>
            <a:custGeom>
              <a:avLst/>
              <a:gdLst/>
              <a:ahLst/>
              <a:cxnLst/>
              <a:rect l="l" t="t" r="r" b="b"/>
              <a:pathLst>
                <a:path w="924560" h="541020">
                  <a:moveTo>
                    <a:pt x="540695" y="0"/>
                  </a:moveTo>
                  <a:lnTo>
                    <a:pt x="0" y="540723"/>
                  </a:lnTo>
                  <a:lnTo>
                    <a:pt x="767438" y="540723"/>
                  </a:lnTo>
                  <a:lnTo>
                    <a:pt x="924435" y="383724"/>
                  </a:lnTo>
                  <a:lnTo>
                    <a:pt x="54069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600837" y="2575346"/>
              <a:ext cx="758190" cy="713105"/>
            </a:xfrm>
            <a:custGeom>
              <a:avLst/>
              <a:gdLst/>
              <a:ahLst/>
              <a:cxnLst/>
              <a:rect l="l" t="t" r="r" b="b"/>
              <a:pathLst>
                <a:path w="758189" h="713104">
                  <a:moveTo>
                    <a:pt x="555580" y="0"/>
                  </a:moveTo>
                  <a:lnTo>
                    <a:pt x="0" y="556402"/>
                  </a:lnTo>
                  <a:lnTo>
                    <a:pt x="156815" y="712600"/>
                  </a:lnTo>
                  <a:lnTo>
                    <a:pt x="247504" y="712600"/>
                  </a:lnTo>
                  <a:lnTo>
                    <a:pt x="757845" y="202250"/>
                  </a:lnTo>
                  <a:lnTo>
                    <a:pt x="55558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3805001" y="2205383"/>
            <a:ext cx="1845310" cy="1082675"/>
          </a:xfrm>
          <a:custGeom>
            <a:avLst/>
            <a:gdLst/>
            <a:ahLst/>
            <a:cxnLst/>
            <a:rect l="l" t="t" r="r" b="b"/>
            <a:pathLst>
              <a:path w="1845310" h="1082675">
                <a:moveTo>
                  <a:pt x="922842" y="0"/>
                </a:moveTo>
                <a:lnTo>
                  <a:pt x="0" y="922447"/>
                </a:lnTo>
                <a:lnTo>
                  <a:pt x="160181" y="1082563"/>
                </a:lnTo>
                <a:lnTo>
                  <a:pt x="1684849" y="1082563"/>
                </a:lnTo>
                <a:lnTo>
                  <a:pt x="1844893" y="922447"/>
                </a:lnTo>
                <a:lnTo>
                  <a:pt x="922842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749300" cy="801370"/>
          </a:xfrm>
          <a:custGeom>
            <a:avLst/>
            <a:gdLst/>
            <a:ahLst/>
            <a:cxnLst/>
            <a:rect l="l" t="t" r="r" b="b"/>
            <a:pathLst>
              <a:path w="749300" h="801370">
                <a:moveTo>
                  <a:pt x="610284" y="0"/>
                </a:moveTo>
                <a:lnTo>
                  <a:pt x="0" y="0"/>
                </a:lnTo>
                <a:lnTo>
                  <a:pt x="0" y="714296"/>
                </a:lnTo>
                <a:lnTo>
                  <a:pt x="86618" y="800968"/>
                </a:lnTo>
                <a:lnTo>
                  <a:pt x="749176" y="138805"/>
                </a:lnTo>
                <a:lnTo>
                  <a:pt x="61028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462863" y="909977"/>
            <a:ext cx="2787015" cy="473784"/>
          </a:xfrm>
          <a:prstGeom prst="rect">
            <a:avLst/>
          </a:prstGeom>
        </p:spPr>
        <p:txBody>
          <a:bodyPr vert="horz" wrap="square" lIns="0" tIns="78105" rIns="0" bIns="0" rtlCol="0">
            <a:spAutoFit/>
          </a:bodyPr>
          <a:lstStyle/>
          <a:p>
            <a:pPr marL="12700" marR="5080" algn="ctr">
              <a:lnSpc>
                <a:spcPts val="2560"/>
              </a:lnSpc>
              <a:spcBef>
                <a:spcPts val="615"/>
              </a:spcBef>
            </a:pPr>
            <a:r>
              <a:rPr lang="en-US" sz="4000" dirty="0">
                <a:latin typeface="Bodoni MT" panose="02070603080606020203" pitchFamily="18" charset="0"/>
              </a:rPr>
              <a:t>GlideX</a:t>
            </a:r>
            <a:endParaRPr sz="4000" dirty="0">
              <a:latin typeface="Bodoni MT" panose="02070603080606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293677-A226-2FA8-5B76-BB8BFC04A312}"/>
              </a:ext>
            </a:extLst>
          </p:cNvPr>
          <p:cNvSpPr txBox="1"/>
          <p:nvPr/>
        </p:nvSpPr>
        <p:spPr>
          <a:xfrm>
            <a:off x="541768" y="1420126"/>
            <a:ext cx="29569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Bodoni MT" panose="02070603080606020203" pitchFamily="18" charset="0"/>
              </a:rPr>
              <a:t>ESP 32 Based Cycle rental system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2B6B18-B396-BF91-DDA6-BDB6C7B2B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069" y="581025"/>
            <a:ext cx="1432768" cy="13419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78D8D1-B9C9-C7B0-8E28-27609D5CD6B3}"/>
              </a:ext>
            </a:extLst>
          </p:cNvPr>
          <p:cNvSpPr txBox="1"/>
          <p:nvPr/>
        </p:nvSpPr>
        <p:spPr>
          <a:xfrm>
            <a:off x="67195" y="2238888"/>
            <a:ext cx="3574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BY-</a:t>
            </a:r>
          </a:p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	Levin Mathews,   21ECB0F04</a:t>
            </a:r>
          </a:p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	Seth Chodagam,  21ECB0F06</a:t>
            </a:r>
          </a:p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	Vishnu Murali,     21ECB0F26</a:t>
            </a:r>
          </a:p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	Indranil Athawle, 21ECB0F28</a:t>
            </a:r>
          </a:p>
          <a:p>
            <a:r>
              <a:rPr lang="en-US" sz="1000" dirty="0">
                <a:solidFill>
                  <a:schemeClr val="bg1"/>
                </a:solidFill>
                <a:latin typeface="Bodoni MT" panose="02070603080606020203" pitchFamily="18" charset="0"/>
              </a:rPr>
              <a:t>	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82091440-E461-19F7-0C0B-635D4643D08B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" name="object 2"/>
          <p:cNvGrpSpPr/>
          <p:nvPr/>
        </p:nvGrpSpPr>
        <p:grpSpPr>
          <a:xfrm>
            <a:off x="3636172" y="0"/>
            <a:ext cx="1111250" cy="617220"/>
            <a:chOff x="3636172" y="0"/>
            <a:chExt cx="1111250" cy="617220"/>
          </a:xfrm>
        </p:grpSpPr>
        <p:sp>
          <p:nvSpPr>
            <p:cNvPr id="3" name="object 3"/>
            <p:cNvSpPr/>
            <p:nvPr/>
          </p:nvSpPr>
          <p:spPr>
            <a:xfrm>
              <a:off x="3807256" y="0"/>
              <a:ext cx="940435" cy="617220"/>
            </a:xfrm>
            <a:custGeom>
              <a:avLst/>
              <a:gdLst/>
              <a:ahLst/>
              <a:cxnLst/>
              <a:rect l="l" t="t" r="r" b="b"/>
              <a:pathLst>
                <a:path w="940435" h="617220">
                  <a:moveTo>
                    <a:pt x="878825" y="0"/>
                  </a:moveTo>
                  <a:lnTo>
                    <a:pt x="233037" y="0"/>
                  </a:lnTo>
                  <a:lnTo>
                    <a:pt x="0" y="233049"/>
                  </a:lnTo>
                  <a:lnTo>
                    <a:pt x="384505" y="616768"/>
                  </a:lnTo>
                  <a:lnTo>
                    <a:pt x="940112" y="61185"/>
                  </a:lnTo>
                  <a:lnTo>
                    <a:pt x="87882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636172" y="0"/>
              <a:ext cx="465455" cy="263525"/>
            </a:xfrm>
            <a:custGeom>
              <a:avLst/>
              <a:gdLst/>
              <a:ahLst/>
              <a:cxnLst/>
              <a:rect l="l" t="t" r="r" b="b"/>
              <a:pathLst>
                <a:path w="465454" h="263525">
                  <a:moveTo>
                    <a:pt x="464890" y="0"/>
                  </a:moveTo>
                  <a:lnTo>
                    <a:pt x="61173" y="0"/>
                  </a:lnTo>
                  <a:lnTo>
                    <a:pt x="0" y="61173"/>
                  </a:lnTo>
                  <a:lnTo>
                    <a:pt x="201472" y="263426"/>
                  </a:lnTo>
                  <a:lnTo>
                    <a:pt x="46489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12" y="0"/>
            <a:ext cx="2156460" cy="2384425"/>
            <a:chOff x="1512" y="0"/>
            <a:chExt cx="2156460" cy="2384425"/>
          </a:xfrm>
        </p:grpSpPr>
        <p:sp>
          <p:nvSpPr>
            <p:cNvPr id="6" name="object 6"/>
            <p:cNvSpPr/>
            <p:nvPr/>
          </p:nvSpPr>
          <p:spPr>
            <a:xfrm>
              <a:off x="1706462" y="0"/>
              <a:ext cx="451484" cy="389890"/>
            </a:xfrm>
            <a:custGeom>
              <a:avLst/>
              <a:gdLst/>
              <a:ahLst/>
              <a:cxnLst/>
              <a:rect l="l" t="t" r="r" b="b"/>
              <a:pathLst>
                <a:path w="451485" h="389890">
                  <a:moveTo>
                    <a:pt x="451374" y="0"/>
                  </a:moveTo>
                  <a:lnTo>
                    <a:pt x="327853" y="0"/>
                  </a:lnTo>
                  <a:lnTo>
                    <a:pt x="0" y="328147"/>
                  </a:lnTo>
                  <a:lnTo>
                    <a:pt x="61438" y="389582"/>
                  </a:lnTo>
                  <a:lnTo>
                    <a:pt x="45137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2592" y="193548"/>
              <a:ext cx="1111250" cy="1111250"/>
            </a:xfrm>
            <a:custGeom>
              <a:avLst/>
              <a:gdLst/>
              <a:ahLst/>
              <a:cxnLst/>
              <a:rect l="l" t="t" r="r" b="b"/>
              <a:pathLst>
                <a:path w="1111250" h="1111250">
                  <a:moveTo>
                    <a:pt x="555997" y="0"/>
                  </a:moveTo>
                  <a:lnTo>
                    <a:pt x="0" y="555604"/>
                  </a:lnTo>
                  <a:lnTo>
                    <a:pt x="555997" y="1111209"/>
                  </a:lnTo>
                  <a:lnTo>
                    <a:pt x="1111197" y="555604"/>
                  </a:lnTo>
                  <a:lnTo>
                    <a:pt x="55599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322993"/>
              <a:ext cx="1429385" cy="2061210"/>
            </a:xfrm>
            <a:custGeom>
              <a:avLst/>
              <a:gdLst/>
              <a:ahLst/>
              <a:cxnLst/>
              <a:rect l="l" t="t" r="r" b="b"/>
              <a:pathLst>
                <a:path w="1429385" h="2061210">
                  <a:moveTo>
                    <a:pt x="398644" y="0"/>
                  </a:moveTo>
                  <a:lnTo>
                    <a:pt x="0" y="398644"/>
                  </a:lnTo>
                  <a:lnTo>
                    <a:pt x="0" y="1662717"/>
                  </a:lnTo>
                  <a:lnTo>
                    <a:pt x="398644" y="2061054"/>
                  </a:lnTo>
                  <a:lnTo>
                    <a:pt x="1428774" y="1030924"/>
                  </a:lnTo>
                  <a:lnTo>
                    <a:pt x="39864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247449" y="0"/>
            <a:ext cx="1599565" cy="1703705"/>
          </a:xfrm>
          <a:custGeom>
            <a:avLst/>
            <a:gdLst/>
            <a:ahLst/>
            <a:cxnLst/>
            <a:rect l="l" t="t" r="r" b="b"/>
            <a:pathLst>
              <a:path w="1599564" h="1703705">
                <a:moveTo>
                  <a:pt x="1388727" y="0"/>
                </a:moveTo>
                <a:lnTo>
                  <a:pt x="672847" y="0"/>
                </a:lnTo>
                <a:lnTo>
                  <a:pt x="0" y="672333"/>
                </a:lnTo>
                <a:lnTo>
                  <a:pt x="1030925" y="1703259"/>
                </a:lnTo>
                <a:lnTo>
                  <a:pt x="1599294" y="1134452"/>
                </a:lnTo>
                <a:lnTo>
                  <a:pt x="1599294" y="210568"/>
                </a:lnTo>
                <a:lnTo>
                  <a:pt x="13887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2483" y="0"/>
            <a:ext cx="1385570" cy="692785"/>
          </a:xfrm>
          <a:custGeom>
            <a:avLst/>
            <a:gdLst/>
            <a:ahLst/>
            <a:cxnLst/>
            <a:rect l="l" t="t" r="r" b="b"/>
            <a:pathLst>
              <a:path w="1385570" h="692785">
                <a:moveTo>
                  <a:pt x="1385427" y="0"/>
                </a:moveTo>
                <a:lnTo>
                  <a:pt x="0" y="0"/>
                </a:lnTo>
                <a:lnTo>
                  <a:pt x="692710" y="692456"/>
                </a:lnTo>
                <a:lnTo>
                  <a:pt x="13854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89870" y="1353103"/>
            <a:ext cx="3284854" cy="17408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880" marR="5080" indent="-171450">
              <a:lnSpc>
                <a:spcPct val="1022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endParaRPr lang="en-US" sz="11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644158" y="592607"/>
            <a:ext cx="2576279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2400" dirty="0"/>
              <a:t>Future Scope</a:t>
            </a:r>
            <a:endParaRPr sz="2400" dirty="0"/>
          </a:p>
        </p:txBody>
      </p:sp>
      <p:sp>
        <p:nvSpPr>
          <p:cNvPr id="14" name="object 14"/>
          <p:cNvSpPr/>
          <p:nvPr/>
        </p:nvSpPr>
        <p:spPr>
          <a:xfrm>
            <a:off x="2296223" y="1175372"/>
            <a:ext cx="1251585" cy="30480"/>
          </a:xfrm>
          <a:custGeom>
            <a:avLst/>
            <a:gdLst/>
            <a:ahLst/>
            <a:cxnLst/>
            <a:rect l="l" t="t" r="r" b="b"/>
            <a:pathLst>
              <a:path w="1251585" h="30480">
                <a:moveTo>
                  <a:pt x="1251242" y="0"/>
                </a:moveTo>
                <a:lnTo>
                  <a:pt x="0" y="0"/>
                </a:lnTo>
                <a:lnTo>
                  <a:pt x="0" y="30454"/>
                </a:lnTo>
                <a:lnTo>
                  <a:pt x="1251242" y="30454"/>
                </a:lnTo>
                <a:lnTo>
                  <a:pt x="1251242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31B219-D490-52E0-C5D7-FA2725D5973F}"/>
              </a:ext>
            </a:extLst>
          </p:cNvPr>
          <p:cNvSpPr txBox="1"/>
          <p:nvPr/>
        </p:nvSpPr>
        <p:spPr>
          <a:xfrm>
            <a:off x="1170464" y="1335297"/>
            <a:ext cx="350310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use Industry Grade 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improve the lock mechanism of the Bicycle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improve the compactness of the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To make the cycle electric </a:t>
            </a:r>
          </a:p>
        </p:txBody>
      </p:sp>
    </p:spTree>
    <p:extLst>
      <p:ext uri="{BB962C8B-B14F-4D97-AF65-F5344CB8AC3E}">
        <p14:creationId xmlns:p14="http://schemas.microsoft.com/office/powerpoint/2010/main" val="2885700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9" y="129899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58302B-9107-EC63-C858-A19F79FC92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0" y="453941"/>
            <a:ext cx="5736479" cy="273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90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9" y="121985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C3292B-B4DC-3F07-7BE9-5FB0CF487C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0" y="453941"/>
            <a:ext cx="5736479" cy="276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78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8" y="129208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4A8B4-7ACF-9DC9-B892-A6529CF0A4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8" y="507747"/>
            <a:ext cx="5736479" cy="273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96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21" y="200025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0639C-E72C-EF37-5F78-FFB0CF98301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43" y="482139"/>
            <a:ext cx="5441950" cy="262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49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8" y="46074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E54A33-8977-DE38-E1AA-6DD39B1A0E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7" y="343739"/>
            <a:ext cx="5721061" cy="293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595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88" y="71040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Website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A548AE-EEE9-9CE8-3174-4511E9504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2" y="352425"/>
            <a:ext cx="5738711" cy="2935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8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DA476726-5981-F89B-A381-55227FBDCE5C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" name="object 2"/>
          <p:cNvGrpSpPr/>
          <p:nvPr/>
        </p:nvGrpSpPr>
        <p:grpSpPr>
          <a:xfrm>
            <a:off x="3636172" y="0"/>
            <a:ext cx="1111250" cy="617220"/>
            <a:chOff x="3636172" y="0"/>
            <a:chExt cx="1111250" cy="617220"/>
          </a:xfrm>
        </p:grpSpPr>
        <p:sp>
          <p:nvSpPr>
            <p:cNvPr id="3" name="object 3"/>
            <p:cNvSpPr/>
            <p:nvPr/>
          </p:nvSpPr>
          <p:spPr>
            <a:xfrm>
              <a:off x="3807256" y="0"/>
              <a:ext cx="940435" cy="617220"/>
            </a:xfrm>
            <a:custGeom>
              <a:avLst/>
              <a:gdLst/>
              <a:ahLst/>
              <a:cxnLst/>
              <a:rect l="l" t="t" r="r" b="b"/>
              <a:pathLst>
                <a:path w="940435" h="617220">
                  <a:moveTo>
                    <a:pt x="878825" y="0"/>
                  </a:moveTo>
                  <a:lnTo>
                    <a:pt x="233037" y="0"/>
                  </a:lnTo>
                  <a:lnTo>
                    <a:pt x="0" y="233049"/>
                  </a:lnTo>
                  <a:lnTo>
                    <a:pt x="384505" y="616768"/>
                  </a:lnTo>
                  <a:lnTo>
                    <a:pt x="940112" y="61185"/>
                  </a:lnTo>
                  <a:lnTo>
                    <a:pt x="87882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636172" y="0"/>
              <a:ext cx="465455" cy="263525"/>
            </a:xfrm>
            <a:custGeom>
              <a:avLst/>
              <a:gdLst/>
              <a:ahLst/>
              <a:cxnLst/>
              <a:rect l="l" t="t" r="r" b="b"/>
              <a:pathLst>
                <a:path w="465454" h="263525">
                  <a:moveTo>
                    <a:pt x="464890" y="0"/>
                  </a:moveTo>
                  <a:lnTo>
                    <a:pt x="61173" y="0"/>
                  </a:lnTo>
                  <a:lnTo>
                    <a:pt x="0" y="61173"/>
                  </a:lnTo>
                  <a:lnTo>
                    <a:pt x="201472" y="263426"/>
                  </a:lnTo>
                  <a:lnTo>
                    <a:pt x="46489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12" y="0"/>
            <a:ext cx="2156460" cy="2384425"/>
            <a:chOff x="1512" y="0"/>
            <a:chExt cx="2156460" cy="2384425"/>
          </a:xfrm>
        </p:grpSpPr>
        <p:sp>
          <p:nvSpPr>
            <p:cNvPr id="6" name="object 6"/>
            <p:cNvSpPr/>
            <p:nvPr/>
          </p:nvSpPr>
          <p:spPr>
            <a:xfrm>
              <a:off x="1706462" y="0"/>
              <a:ext cx="451484" cy="389890"/>
            </a:xfrm>
            <a:custGeom>
              <a:avLst/>
              <a:gdLst/>
              <a:ahLst/>
              <a:cxnLst/>
              <a:rect l="l" t="t" r="r" b="b"/>
              <a:pathLst>
                <a:path w="451485" h="389890">
                  <a:moveTo>
                    <a:pt x="451374" y="0"/>
                  </a:moveTo>
                  <a:lnTo>
                    <a:pt x="327853" y="0"/>
                  </a:lnTo>
                  <a:lnTo>
                    <a:pt x="0" y="328147"/>
                  </a:lnTo>
                  <a:lnTo>
                    <a:pt x="61438" y="389582"/>
                  </a:lnTo>
                  <a:lnTo>
                    <a:pt x="45137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2592" y="193548"/>
              <a:ext cx="1111250" cy="1111250"/>
            </a:xfrm>
            <a:custGeom>
              <a:avLst/>
              <a:gdLst/>
              <a:ahLst/>
              <a:cxnLst/>
              <a:rect l="l" t="t" r="r" b="b"/>
              <a:pathLst>
                <a:path w="1111250" h="1111250">
                  <a:moveTo>
                    <a:pt x="555997" y="0"/>
                  </a:moveTo>
                  <a:lnTo>
                    <a:pt x="0" y="555604"/>
                  </a:lnTo>
                  <a:lnTo>
                    <a:pt x="555997" y="1111209"/>
                  </a:lnTo>
                  <a:lnTo>
                    <a:pt x="1111197" y="555604"/>
                  </a:lnTo>
                  <a:lnTo>
                    <a:pt x="55599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322993"/>
              <a:ext cx="1429385" cy="2061210"/>
            </a:xfrm>
            <a:custGeom>
              <a:avLst/>
              <a:gdLst/>
              <a:ahLst/>
              <a:cxnLst/>
              <a:rect l="l" t="t" r="r" b="b"/>
              <a:pathLst>
                <a:path w="1429385" h="2061210">
                  <a:moveTo>
                    <a:pt x="398644" y="0"/>
                  </a:moveTo>
                  <a:lnTo>
                    <a:pt x="0" y="398644"/>
                  </a:lnTo>
                  <a:lnTo>
                    <a:pt x="0" y="1662717"/>
                  </a:lnTo>
                  <a:lnTo>
                    <a:pt x="398644" y="2061054"/>
                  </a:lnTo>
                  <a:lnTo>
                    <a:pt x="1428774" y="1030924"/>
                  </a:lnTo>
                  <a:lnTo>
                    <a:pt x="39864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247449" y="0"/>
            <a:ext cx="1599565" cy="1703705"/>
          </a:xfrm>
          <a:custGeom>
            <a:avLst/>
            <a:gdLst/>
            <a:ahLst/>
            <a:cxnLst/>
            <a:rect l="l" t="t" r="r" b="b"/>
            <a:pathLst>
              <a:path w="1599564" h="1703705">
                <a:moveTo>
                  <a:pt x="1388727" y="0"/>
                </a:moveTo>
                <a:lnTo>
                  <a:pt x="672847" y="0"/>
                </a:lnTo>
                <a:lnTo>
                  <a:pt x="0" y="672333"/>
                </a:lnTo>
                <a:lnTo>
                  <a:pt x="1030925" y="1703259"/>
                </a:lnTo>
                <a:lnTo>
                  <a:pt x="1599294" y="1134452"/>
                </a:lnTo>
                <a:lnTo>
                  <a:pt x="1599294" y="210568"/>
                </a:lnTo>
                <a:lnTo>
                  <a:pt x="13887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2483" y="0"/>
            <a:ext cx="1385570" cy="692785"/>
          </a:xfrm>
          <a:custGeom>
            <a:avLst/>
            <a:gdLst/>
            <a:ahLst/>
            <a:cxnLst/>
            <a:rect l="l" t="t" r="r" b="b"/>
            <a:pathLst>
              <a:path w="1385570" h="692785">
                <a:moveTo>
                  <a:pt x="1385427" y="0"/>
                </a:moveTo>
                <a:lnTo>
                  <a:pt x="0" y="0"/>
                </a:lnTo>
                <a:lnTo>
                  <a:pt x="692710" y="692456"/>
                </a:lnTo>
                <a:lnTo>
                  <a:pt x="13854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79588" y="1323228"/>
            <a:ext cx="3284854" cy="12101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1270" algn="ctr">
              <a:lnSpc>
                <a:spcPct val="102299"/>
              </a:lnSpc>
              <a:spcBef>
                <a:spcPts val="95"/>
              </a:spcBef>
            </a:pPr>
            <a:r>
              <a:rPr sz="1100" spc="30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lang="en-US" sz="1100" spc="30" dirty="0">
                <a:solidFill>
                  <a:srgbClr val="FFFFFF"/>
                </a:solidFill>
                <a:latin typeface="Trebuchet MS"/>
                <a:cs typeface="Trebuchet MS"/>
              </a:rPr>
              <a:t>GlideX Bicycle rental system</a:t>
            </a:r>
            <a:r>
              <a:rPr sz="11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40" dirty="0">
                <a:solidFill>
                  <a:srgbClr val="FFFFFF"/>
                </a:solidFill>
                <a:latin typeface="Trebuchet MS"/>
                <a:cs typeface="Trebuchet MS"/>
              </a:rPr>
              <a:t>represents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1100" spc="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25" dirty="0">
                <a:solidFill>
                  <a:srgbClr val="FFFFFF"/>
                </a:solidFill>
                <a:latin typeface="Trebuchet MS"/>
                <a:cs typeface="Trebuchet MS"/>
              </a:rPr>
              <a:t>signiﬁcant </a:t>
            </a:r>
            <a:r>
              <a:rPr sz="1100" spc="35" dirty="0">
                <a:solidFill>
                  <a:srgbClr val="FFFFFF"/>
                </a:solidFill>
                <a:latin typeface="Trebuchet MS"/>
                <a:cs typeface="Trebuchet MS"/>
              </a:rPr>
              <a:t>step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towards </a:t>
            </a:r>
            <a:r>
              <a:rPr sz="1100" spc="25" dirty="0">
                <a:solidFill>
                  <a:srgbClr val="FFFFFF"/>
                </a:solidFill>
                <a:latin typeface="Trebuchet MS"/>
                <a:cs typeface="Trebuchet MS"/>
              </a:rPr>
              <a:t>revolutionizing </a:t>
            </a:r>
            <a:r>
              <a:rPr sz="1100" spc="65" dirty="0">
                <a:solidFill>
                  <a:srgbClr val="FFFFFF"/>
                </a:solidFill>
                <a:latin typeface="Trebuchet MS"/>
                <a:cs typeface="Trebuchet MS"/>
              </a:rPr>
              <a:t>urban </a:t>
            </a:r>
            <a:r>
              <a:rPr sz="110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5" dirty="0">
                <a:solidFill>
                  <a:srgbClr val="FFFFFF"/>
                </a:solidFill>
                <a:latin typeface="Trebuchet MS"/>
                <a:cs typeface="Trebuchet MS"/>
              </a:rPr>
              <a:t>mobility.</a:t>
            </a:r>
            <a:r>
              <a:rPr sz="110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65" dirty="0">
                <a:solidFill>
                  <a:srgbClr val="FFFFFF"/>
                </a:solidFill>
                <a:latin typeface="Trebuchet MS"/>
                <a:cs typeface="Trebuchet MS"/>
              </a:rPr>
              <a:t>By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Trebuchet MS"/>
                <a:cs typeface="Trebuchet MS"/>
              </a:rPr>
              <a:t>prioritizing</a:t>
            </a:r>
            <a:r>
              <a:rPr sz="1100" spc="-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Trebuchet MS"/>
                <a:cs typeface="Trebuchet MS"/>
              </a:rPr>
              <a:t>sustainability,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35" dirty="0">
                <a:solidFill>
                  <a:srgbClr val="FFFFFF"/>
                </a:solidFill>
                <a:latin typeface="Trebuchet MS"/>
                <a:cs typeface="Trebuchet MS"/>
              </a:rPr>
              <a:t>technology </a:t>
            </a:r>
            <a:r>
              <a:rPr sz="1100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15" dirty="0">
                <a:solidFill>
                  <a:srgbClr val="FFFFFF"/>
                </a:solidFill>
                <a:latin typeface="Trebuchet MS"/>
                <a:cs typeface="Trebuchet MS"/>
              </a:rPr>
              <a:t>integration, </a:t>
            </a:r>
            <a:r>
              <a:rPr sz="1100" spc="6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1100" spc="50" dirty="0">
                <a:solidFill>
                  <a:srgbClr val="FFFFFF"/>
                </a:solidFill>
                <a:latin typeface="Trebuchet MS"/>
                <a:cs typeface="Trebuchet MS"/>
              </a:rPr>
              <a:t>community </a:t>
            </a:r>
            <a:r>
              <a:rPr sz="1100" spc="30" dirty="0">
                <a:solidFill>
                  <a:srgbClr val="FFFFFF"/>
                </a:solidFill>
                <a:latin typeface="Trebuchet MS"/>
                <a:cs typeface="Trebuchet MS"/>
              </a:rPr>
              <a:t>engagement, </a:t>
            </a:r>
            <a:r>
              <a:rPr sz="1100" spc="25" dirty="0">
                <a:solidFill>
                  <a:srgbClr val="FFFFFF"/>
                </a:solidFill>
                <a:latin typeface="Trebuchet MS"/>
                <a:cs typeface="Trebuchet MS"/>
              </a:rPr>
              <a:t>this </a:t>
            </a:r>
            <a:r>
              <a:rPr sz="1100" spc="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dirty="0">
                <a:solidFill>
                  <a:srgbClr val="FFFFFF"/>
                </a:solidFill>
                <a:latin typeface="Trebuchet MS"/>
                <a:cs typeface="Trebuchet MS"/>
              </a:rPr>
              <a:t>initiative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-15" dirty="0">
                <a:solidFill>
                  <a:srgbClr val="FFFFFF"/>
                </a:solidFill>
                <a:latin typeface="Trebuchet MS"/>
                <a:cs typeface="Trebuchet MS"/>
              </a:rPr>
              <a:t>will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transform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40" dirty="0">
                <a:solidFill>
                  <a:srgbClr val="FFFFFF"/>
                </a:solidFill>
                <a:latin typeface="Trebuchet MS"/>
                <a:cs typeface="Trebuchet MS"/>
              </a:rPr>
              <a:t>way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people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55" dirty="0">
                <a:solidFill>
                  <a:srgbClr val="FFFFFF"/>
                </a:solidFill>
                <a:latin typeface="Trebuchet MS"/>
                <a:cs typeface="Trebuchet MS"/>
              </a:rPr>
              <a:t>commute </a:t>
            </a:r>
            <a:r>
              <a:rPr sz="1100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1100" spc="65" dirty="0">
                <a:solidFill>
                  <a:srgbClr val="FFFFFF"/>
                </a:solidFill>
                <a:latin typeface="Trebuchet MS"/>
                <a:cs typeface="Trebuchet MS"/>
              </a:rPr>
              <a:t>urban </a:t>
            </a:r>
            <a:r>
              <a:rPr sz="1100" spc="15" dirty="0">
                <a:solidFill>
                  <a:srgbClr val="FFFFFF"/>
                </a:solidFill>
                <a:latin typeface="Trebuchet MS"/>
                <a:cs typeface="Trebuchet MS"/>
              </a:rPr>
              <a:t>areas, </a:t>
            </a:r>
            <a:r>
              <a:rPr sz="1100" spc="55" dirty="0">
                <a:solidFill>
                  <a:srgbClr val="FFFFFF"/>
                </a:solidFill>
                <a:latin typeface="Trebuchet MS"/>
                <a:cs typeface="Trebuchet MS"/>
              </a:rPr>
              <a:t>promoting </a:t>
            </a:r>
            <a:r>
              <a:rPr sz="1100" spc="45" dirty="0">
                <a:solidFill>
                  <a:srgbClr val="FFFFFF"/>
                </a:solidFill>
                <a:latin typeface="Trebuchet MS"/>
                <a:cs typeface="Trebuchet MS"/>
              </a:rPr>
              <a:t>a greener </a:t>
            </a:r>
            <a:r>
              <a:rPr sz="1100" spc="6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1100" spc="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Trebuchet MS"/>
                <a:cs typeface="Trebuchet MS"/>
              </a:rPr>
              <a:t>healthier</a:t>
            </a:r>
            <a:r>
              <a:rPr sz="1100" spc="-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Trebuchet MS"/>
                <a:cs typeface="Trebuchet MS"/>
              </a:rPr>
              <a:t>future.</a:t>
            </a:r>
            <a:endParaRPr sz="1100" dirty="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998901" y="624177"/>
            <a:ext cx="1630680" cy="391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400" spc="345" dirty="0"/>
              <a:t>C</a:t>
            </a:r>
            <a:r>
              <a:rPr sz="2400" spc="130" dirty="0"/>
              <a:t>o</a:t>
            </a:r>
            <a:r>
              <a:rPr sz="2400" spc="100" dirty="0"/>
              <a:t>nclus</a:t>
            </a:r>
            <a:r>
              <a:rPr sz="2400" spc="105" dirty="0"/>
              <a:t>ion</a:t>
            </a:r>
            <a:endParaRPr sz="2400"/>
          </a:p>
        </p:txBody>
      </p:sp>
      <p:sp>
        <p:nvSpPr>
          <p:cNvPr id="14" name="object 14"/>
          <p:cNvSpPr/>
          <p:nvPr/>
        </p:nvSpPr>
        <p:spPr>
          <a:xfrm>
            <a:off x="2296223" y="1175372"/>
            <a:ext cx="1251585" cy="30480"/>
          </a:xfrm>
          <a:custGeom>
            <a:avLst/>
            <a:gdLst/>
            <a:ahLst/>
            <a:cxnLst/>
            <a:rect l="l" t="t" r="r" b="b"/>
            <a:pathLst>
              <a:path w="1251585" h="30480">
                <a:moveTo>
                  <a:pt x="1251242" y="0"/>
                </a:moveTo>
                <a:lnTo>
                  <a:pt x="0" y="0"/>
                </a:lnTo>
                <a:lnTo>
                  <a:pt x="0" y="30454"/>
                </a:lnTo>
                <a:lnTo>
                  <a:pt x="1251242" y="30454"/>
                </a:lnTo>
                <a:lnTo>
                  <a:pt x="1251242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4651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1952585" y="1308984"/>
            <a:ext cx="1945065" cy="664987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4150" spc="135" dirty="0"/>
              <a:t>Thanks!</a:t>
            </a:r>
            <a:endParaRPr sz="4150" dirty="0"/>
          </a:p>
        </p:txBody>
      </p:sp>
      <p:sp>
        <p:nvSpPr>
          <p:cNvPr id="17" name="object 17"/>
          <p:cNvSpPr/>
          <p:nvPr/>
        </p:nvSpPr>
        <p:spPr>
          <a:xfrm>
            <a:off x="1968036" y="1928252"/>
            <a:ext cx="1914162" cy="45719"/>
          </a:xfrm>
          <a:custGeom>
            <a:avLst/>
            <a:gdLst/>
            <a:ahLst/>
            <a:cxnLst/>
            <a:rect l="l" t="t" r="r" b="b"/>
            <a:pathLst>
              <a:path w="1927225" h="30480">
                <a:moveTo>
                  <a:pt x="1927110" y="0"/>
                </a:moveTo>
                <a:lnTo>
                  <a:pt x="0" y="0"/>
                </a:lnTo>
                <a:lnTo>
                  <a:pt x="0" y="30441"/>
                </a:lnTo>
                <a:lnTo>
                  <a:pt x="1927110" y="30441"/>
                </a:lnTo>
                <a:lnTo>
                  <a:pt x="1927110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50DD937E-C2AC-2A88-E92E-DFE7251A6E25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748117" y="997497"/>
            <a:ext cx="3074833" cy="183588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4150" marR="5080" indent="-171450">
              <a:lnSpc>
                <a:spcPct val="1014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bg1"/>
                </a:solidFill>
                <a:latin typeface="Trebuchet MS"/>
                <a:cs typeface="Trebuchet MS"/>
              </a:rPr>
              <a:t>The GlideX bicycle renting system aims to provide students a cheap and efficient way to traverse around the NITW campus.</a:t>
            </a:r>
          </a:p>
          <a:p>
            <a:pPr marL="184150" marR="5080" indent="-171450">
              <a:lnSpc>
                <a:spcPct val="1014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bg1"/>
                </a:solidFill>
                <a:latin typeface="Trebuchet MS"/>
                <a:cs typeface="Trebuchet MS"/>
              </a:rPr>
              <a:t>It is a ESP32 based IOT project which houses several sensors that enables smooth operation of the cycle</a:t>
            </a:r>
          </a:p>
          <a:p>
            <a:pPr marL="184150" marR="5080" indent="-171450">
              <a:lnSpc>
                <a:spcPct val="1014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bg1"/>
                </a:solidFill>
                <a:latin typeface="Trebuchet MS"/>
                <a:cs typeface="Trebuchet MS"/>
              </a:rPr>
              <a:t> Due to the technological advancements, with our everyday smartphones we are able to control and monitor the functionality of the cycle </a:t>
            </a:r>
          </a:p>
          <a:p>
            <a:pPr marL="184150" marR="5080" indent="-171450">
              <a:lnSpc>
                <a:spcPct val="1014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endParaRPr lang="en-US" sz="105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2" name="object 2"/>
          <p:cNvSpPr/>
          <p:nvPr/>
        </p:nvSpPr>
        <p:spPr>
          <a:xfrm>
            <a:off x="1512" y="0"/>
            <a:ext cx="820419" cy="853440"/>
          </a:xfrm>
          <a:custGeom>
            <a:avLst/>
            <a:gdLst/>
            <a:ahLst/>
            <a:cxnLst/>
            <a:rect l="l" t="t" r="r" b="b"/>
            <a:pathLst>
              <a:path w="820419" h="853440">
                <a:moveTo>
                  <a:pt x="522571" y="0"/>
                </a:moveTo>
                <a:lnTo>
                  <a:pt x="6352" y="0"/>
                </a:lnTo>
                <a:lnTo>
                  <a:pt x="0" y="6352"/>
                </a:lnTo>
                <a:lnTo>
                  <a:pt x="0" y="588633"/>
                </a:lnTo>
                <a:lnTo>
                  <a:pt x="264461" y="853095"/>
                </a:lnTo>
                <a:lnTo>
                  <a:pt x="820067" y="297490"/>
                </a:lnTo>
                <a:lnTo>
                  <a:pt x="522571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12" y="0"/>
            <a:ext cx="2413000" cy="3288029"/>
            <a:chOff x="1512" y="0"/>
            <a:chExt cx="2413000" cy="3288029"/>
          </a:xfrm>
        </p:grpSpPr>
        <p:sp>
          <p:nvSpPr>
            <p:cNvPr id="4" name="object 4"/>
            <p:cNvSpPr/>
            <p:nvPr/>
          </p:nvSpPr>
          <p:spPr>
            <a:xfrm>
              <a:off x="317647" y="2034374"/>
              <a:ext cx="2061210" cy="1254125"/>
            </a:xfrm>
            <a:custGeom>
              <a:avLst/>
              <a:gdLst/>
              <a:ahLst/>
              <a:cxnLst/>
              <a:rect l="l" t="t" r="r" b="b"/>
              <a:pathLst>
                <a:path w="2061210" h="1254125">
                  <a:moveTo>
                    <a:pt x="1030922" y="0"/>
                  </a:moveTo>
                  <a:lnTo>
                    <a:pt x="0" y="1030520"/>
                  </a:lnTo>
                  <a:lnTo>
                    <a:pt x="223138" y="1253572"/>
                  </a:lnTo>
                  <a:lnTo>
                    <a:pt x="1838088" y="1253572"/>
                  </a:lnTo>
                  <a:lnTo>
                    <a:pt x="2061054" y="1030520"/>
                  </a:lnTo>
                  <a:lnTo>
                    <a:pt x="1030922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12" y="957239"/>
              <a:ext cx="1294765" cy="2061210"/>
            </a:xfrm>
            <a:custGeom>
              <a:avLst/>
              <a:gdLst/>
              <a:ahLst/>
              <a:cxnLst/>
              <a:rect l="l" t="t" r="r" b="b"/>
              <a:pathLst>
                <a:path w="1294765" h="2061210">
                  <a:moveTo>
                    <a:pt x="263949" y="0"/>
                  </a:moveTo>
                  <a:lnTo>
                    <a:pt x="0" y="264053"/>
                  </a:lnTo>
                  <a:lnTo>
                    <a:pt x="0" y="1797205"/>
                  </a:lnTo>
                  <a:lnTo>
                    <a:pt x="263949" y="2061054"/>
                  </a:lnTo>
                  <a:lnTo>
                    <a:pt x="1294482" y="1030925"/>
                  </a:lnTo>
                  <a:lnTo>
                    <a:pt x="263949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7321" y="0"/>
              <a:ext cx="2036670" cy="1933538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746542" y="353890"/>
            <a:ext cx="1651000" cy="3543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150" spc="90" dirty="0"/>
              <a:t>Introduction</a:t>
            </a:r>
            <a:endParaRPr sz="2150"/>
          </a:p>
        </p:txBody>
      </p:sp>
      <p:sp>
        <p:nvSpPr>
          <p:cNvPr id="10" name="object 10"/>
          <p:cNvSpPr/>
          <p:nvPr/>
        </p:nvSpPr>
        <p:spPr>
          <a:xfrm>
            <a:off x="2746578" y="877277"/>
            <a:ext cx="1141730" cy="30480"/>
          </a:xfrm>
          <a:custGeom>
            <a:avLst/>
            <a:gdLst/>
            <a:ahLst/>
            <a:cxnLst/>
            <a:rect l="l" t="t" r="r" b="b"/>
            <a:pathLst>
              <a:path w="1141729" h="30480">
                <a:moveTo>
                  <a:pt x="1141641" y="0"/>
                </a:moveTo>
                <a:lnTo>
                  <a:pt x="0" y="0"/>
                </a:lnTo>
                <a:lnTo>
                  <a:pt x="0" y="30454"/>
                </a:lnTo>
                <a:lnTo>
                  <a:pt x="1141641" y="30454"/>
                </a:lnTo>
                <a:lnTo>
                  <a:pt x="1141641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2">
            <a:extLst>
              <a:ext uri="{FF2B5EF4-FFF2-40B4-BE49-F238E27FC236}">
                <a16:creationId xmlns:a16="http://schemas.microsoft.com/office/drawing/2014/main" id="{F5F43D67-88EA-2914-8439-DB2A734025CA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" name="object 2"/>
          <p:cNvGrpSpPr/>
          <p:nvPr/>
        </p:nvGrpSpPr>
        <p:grpSpPr>
          <a:xfrm>
            <a:off x="3636172" y="0"/>
            <a:ext cx="1111250" cy="617220"/>
            <a:chOff x="3636172" y="0"/>
            <a:chExt cx="1111250" cy="617220"/>
          </a:xfrm>
        </p:grpSpPr>
        <p:sp>
          <p:nvSpPr>
            <p:cNvPr id="3" name="object 3"/>
            <p:cNvSpPr/>
            <p:nvPr/>
          </p:nvSpPr>
          <p:spPr>
            <a:xfrm>
              <a:off x="3807256" y="0"/>
              <a:ext cx="940435" cy="617220"/>
            </a:xfrm>
            <a:custGeom>
              <a:avLst/>
              <a:gdLst/>
              <a:ahLst/>
              <a:cxnLst/>
              <a:rect l="l" t="t" r="r" b="b"/>
              <a:pathLst>
                <a:path w="940435" h="617220">
                  <a:moveTo>
                    <a:pt x="878825" y="0"/>
                  </a:moveTo>
                  <a:lnTo>
                    <a:pt x="233037" y="0"/>
                  </a:lnTo>
                  <a:lnTo>
                    <a:pt x="0" y="233049"/>
                  </a:lnTo>
                  <a:lnTo>
                    <a:pt x="384505" y="616768"/>
                  </a:lnTo>
                  <a:lnTo>
                    <a:pt x="940112" y="61185"/>
                  </a:lnTo>
                  <a:lnTo>
                    <a:pt x="87882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636172" y="0"/>
              <a:ext cx="465455" cy="263525"/>
            </a:xfrm>
            <a:custGeom>
              <a:avLst/>
              <a:gdLst/>
              <a:ahLst/>
              <a:cxnLst/>
              <a:rect l="l" t="t" r="r" b="b"/>
              <a:pathLst>
                <a:path w="465454" h="263525">
                  <a:moveTo>
                    <a:pt x="464890" y="0"/>
                  </a:moveTo>
                  <a:lnTo>
                    <a:pt x="61173" y="0"/>
                  </a:lnTo>
                  <a:lnTo>
                    <a:pt x="0" y="61173"/>
                  </a:lnTo>
                  <a:lnTo>
                    <a:pt x="201472" y="263426"/>
                  </a:lnTo>
                  <a:lnTo>
                    <a:pt x="46489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512" y="0"/>
            <a:ext cx="2156460" cy="2384425"/>
            <a:chOff x="1512" y="0"/>
            <a:chExt cx="2156460" cy="2384425"/>
          </a:xfrm>
        </p:grpSpPr>
        <p:sp>
          <p:nvSpPr>
            <p:cNvPr id="6" name="object 6"/>
            <p:cNvSpPr/>
            <p:nvPr/>
          </p:nvSpPr>
          <p:spPr>
            <a:xfrm>
              <a:off x="1706462" y="0"/>
              <a:ext cx="451484" cy="389890"/>
            </a:xfrm>
            <a:custGeom>
              <a:avLst/>
              <a:gdLst/>
              <a:ahLst/>
              <a:cxnLst/>
              <a:rect l="l" t="t" r="r" b="b"/>
              <a:pathLst>
                <a:path w="451485" h="389890">
                  <a:moveTo>
                    <a:pt x="451374" y="0"/>
                  </a:moveTo>
                  <a:lnTo>
                    <a:pt x="327853" y="0"/>
                  </a:lnTo>
                  <a:lnTo>
                    <a:pt x="0" y="328147"/>
                  </a:lnTo>
                  <a:lnTo>
                    <a:pt x="61438" y="389582"/>
                  </a:lnTo>
                  <a:lnTo>
                    <a:pt x="45137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22592" y="193548"/>
              <a:ext cx="1111250" cy="1111250"/>
            </a:xfrm>
            <a:custGeom>
              <a:avLst/>
              <a:gdLst/>
              <a:ahLst/>
              <a:cxnLst/>
              <a:rect l="l" t="t" r="r" b="b"/>
              <a:pathLst>
                <a:path w="1111250" h="1111250">
                  <a:moveTo>
                    <a:pt x="555997" y="0"/>
                  </a:moveTo>
                  <a:lnTo>
                    <a:pt x="0" y="555604"/>
                  </a:lnTo>
                  <a:lnTo>
                    <a:pt x="555997" y="1111209"/>
                  </a:lnTo>
                  <a:lnTo>
                    <a:pt x="1111197" y="555604"/>
                  </a:lnTo>
                  <a:lnTo>
                    <a:pt x="55599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322993"/>
              <a:ext cx="1429385" cy="2061210"/>
            </a:xfrm>
            <a:custGeom>
              <a:avLst/>
              <a:gdLst/>
              <a:ahLst/>
              <a:cxnLst/>
              <a:rect l="l" t="t" r="r" b="b"/>
              <a:pathLst>
                <a:path w="1429385" h="2061210">
                  <a:moveTo>
                    <a:pt x="398644" y="0"/>
                  </a:moveTo>
                  <a:lnTo>
                    <a:pt x="0" y="398644"/>
                  </a:lnTo>
                  <a:lnTo>
                    <a:pt x="0" y="1662717"/>
                  </a:lnTo>
                  <a:lnTo>
                    <a:pt x="398644" y="2061054"/>
                  </a:lnTo>
                  <a:lnTo>
                    <a:pt x="1428774" y="1030924"/>
                  </a:lnTo>
                  <a:lnTo>
                    <a:pt x="39864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247449" y="0"/>
            <a:ext cx="1599565" cy="1703705"/>
          </a:xfrm>
          <a:custGeom>
            <a:avLst/>
            <a:gdLst/>
            <a:ahLst/>
            <a:cxnLst/>
            <a:rect l="l" t="t" r="r" b="b"/>
            <a:pathLst>
              <a:path w="1599564" h="1703705">
                <a:moveTo>
                  <a:pt x="1388727" y="0"/>
                </a:moveTo>
                <a:lnTo>
                  <a:pt x="672847" y="0"/>
                </a:lnTo>
                <a:lnTo>
                  <a:pt x="0" y="672333"/>
                </a:lnTo>
                <a:lnTo>
                  <a:pt x="1030925" y="1703259"/>
                </a:lnTo>
                <a:lnTo>
                  <a:pt x="1599294" y="1134452"/>
                </a:lnTo>
                <a:lnTo>
                  <a:pt x="1599294" y="210568"/>
                </a:lnTo>
                <a:lnTo>
                  <a:pt x="13887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2483" y="0"/>
            <a:ext cx="1385570" cy="692785"/>
          </a:xfrm>
          <a:custGeom>
            <a:avLst/>
            <a:gdLst/>
            <a:ahLst/>
            <a:cxnLst/>
            <a:rect l="l" t="t" r="r" b="b"/>
            <a:pathLst>
              <a:path w="1385570" h="692785">
                <a:moveTo>
                  <a:pt x="1385427" y="0"/>
                </a:moveTo>
                <a:lnTo>
                  <a:pt x="0" y="0"/>
                </a:lnTo>
                <a:lnTo>
                  <a:pt x="692710" y="692456"/>
                </a:lnTo>
                <a:lnTo>
                  <a:pt x="1385427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289870" y="1353103"/>
            <a:ext cx="3284854" cy="14084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880" marR="5080" indent="-171450">
              <a:lnSpc>
                <a:spcPct val="1022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Trebuchet MS"/>
                <a:cs typeface="Trebuchet MS"/>
              </a:rPr>
              <a:t>As second year students, walking to and from blocks hostel to the ECE department was a real challenge</a:t>
            </a:r>
          </a:p>
          <a:p>
            <a:pPr marL="182880" marR="5080" indent="-171450">
              <a:lnSpc>
                <a:spcPct val="1022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Trebuchet MS"/>
                <a:cs typeface="Trebuchet MS"/>
              </a:rPr>
              <a:t>And owning a cycle was not feasible as well due to the in availability of cycle maintenance shops nearby and the hefty initial investment.</a:t>
            </a:r>
          </a:p>
          <a:p>
            <a:pPr marL="182880" marR="5080" indent="-171450">
              <a:lnSpc>
                <a:spcPct val="102299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Trebuchet MS"/>
                <a:cs typeface="Trebuchet MS"/>
              </a:rPr>
              <a:t>Hence we proposed a Bicycle rental system as an ideal solution. So GlideX came into existence</a:t>
            </a:r>
            <a:endParaRPr sz="11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644158" y="592607"/>
            <a:ext cx="2576279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dirty="0"/>
              <a:t>Problem statement </a:t>
            </a:r>
            <a:endParaRPr sz="2400" dirty="0"/>
          </a:p>
        </p:txBody>
      </p:sp>
      <p:sp>
        <p:nvSpPr>
          <p:cNvPr id="14" name="object 14"/>
          <p:cNvSpPr/>
          <p:nvPr/>
        </p:nvSpPr>
        <p:spPr>
          <a:xfrm>
            <a:off x="2296223" y="1175372"/>
            <a:ext cx="1251585" cy="30480"/>
          </a:xfrm>
          <a:custGeom>
            <a:avLst/>
            <a:gdLst/>
            <a:ahLst/>
            <a:cxnLst/>
            <a:rect l="l" t="t" r="r" b="b"/>
            <a:pathLst>
              <a:path w="1251585" h="30480">
                <a:moveTo>
                  <a:pt x="1251242" y="0"/>
                </a:moveTo>
                <a:lnTo>
                  <a:pt x="0" y="0"/>
                </a:lnTo>
                <a:lnTo>
                  <a:pt x="0" y="30454"/>
                </a:lnTo>
                <a:lnTo>
                  <a:pt x="1251242" y="30454"/>
                </a:lnTo>
                <a:lnTo>
                  <a:pt x="1251242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21" y="200025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Prototype pictures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E7CDE-02D3-3D50-2A8F-617CF1381A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8" y="657225"/>
            <a:ext cx="2844800" cy="2133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3E97A4-4304-8028-B45E-8E76C3A3893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012" y="657225"/>
            <a:ext cx="28448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7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2">
            <a:extLst>
              <a:ext uri="{FF2B5EF4-FFF2-40B4-BE49-F238E27FC236}">
                <a16:creationId xmlns:a16="http://schemas.microsoft.com/office/drawing/2014/main" id="{7983BAA6-0B0F-62FF-5774-D272F1536404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E9614-E3A6-A014-E02D-3C4497887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21" y="200025"/>
            <a:ext cx="5618258" cy="253916"/>
          </a:xfrm>
        </p:spPr>
        <p:txBody>
          <a:bodyPr/>
          <a:lstStyle/>
          <a:p>
            <a:pPr algn="ctr"/>
            <a:r>
              <a:rPr lang="en-US" dirty="0"/>
              <a:t>Prototype pictures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548B53-7330-8FBA-E63A-5C67ECCFA6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3" y="765542"/>
            <a:ext cx="2796325" cy="20972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750213-BD93-3540-17F2-DA54FEE454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851" y="765542"/>
            <a:ext cx="2834086" cy="212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4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EFF961EC-30E8-D364-D97D-B25A98B4C280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object 2"/>
          <p:cNvSpPr/>
          <p:nvPr/>
        </p:nvSpPr>
        <p:spPr>
          <a:xfrm>
            <a:off x="1512" y="0"/>
            <a:ext cx="820419" cy="853440"/>
          </a:xfrm>
          <a:custGeom>
            <a:avLst/>
            <a:gdLst/>
            <a:ahLst/>
            <a:cxnLst/>
            <a:rect l="l" t="t" r="r" b="b"/>
            <a:pathLst>
              <a:path w="820419" h="853440">
                <a:moveTo>
                  <a:pt x="522571" y="0"/>
                </a:moveTo>
                <a:lnTo>
                  <a:pt x="6352" y="0"/>
                </a:lnTo>
                <a:lnTo>
                  <a:pt x="0" y="6352"/>
                </a:lnTo>
                <a:lnTo>
                  <a:pt x="0" y="588633"/>
                </a:lnTo>
                <a:lnTo>
                  <a:pt x="264461" y="853095"/>
                </a:lnTo>
                <a:lnTo>
                  <a:pt x="820067" y="297490"/>
                </a:lnTo>
                <a:lnTo>
                  <a:pt x="522571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922546" y="254557"/>
            <a:ext cx="2009608" cy="3443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150" dirty="0"/>
              <a:t>Circuit Diagram</a:t>
            </a:r>
            <a:endParaRPr sz="2150" dirty="0"/>
          </a:p>
        </p:txBody>
      </p:sp>
      <p:sp>
        <p:nvSpPr>
          <p:cNvPr id="10" name="object 10"/>
          <p:cNvSpPr/>
          <p:nvPr/>
        </p:nvSpPr>
        <p:spPr>
          <a:xfrm>
            <a:off x="2241550" y="657225"/>
            <a:ext cx="1141730" cy="30480"/>
          </a:xfrm>
          <a:custGeom>
            <a:avLst/>
            <a:gdLst/>
            <a:ahLst/>
            <a:cxnLst/>
            <a:rect l="l" t="t" r="r" b="b"/>
            <a:pathLst>
              <a:path w="1141729" h="30480">
                <a:moveTo>
                  <a:pt x="1141641" y="0"/>
                </a:moveTo>
                <a:lnTo>
                  <a:pt x="0" y="0"/>
                </a:lnTo>
                <a:lnTo>
                  <a:pt x="0" y="30454"/>
                </a:lnTo>
                <a:lnTo>
                  <a:pt x="1141641" y="30454"/>
                </a:lnTo>
                <a:lnTo>
                  <a:pt x="1141641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7E41FC-CB82-19E6-6B5C-EEF931060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5" y="809625"/>
            <a:ext cx="4451350" cy="244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80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2A8EC26E-69B9-F241-D16D-4465A35E0997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2" y="1306248"/>
            <a:ext cx="1782150" cy="198940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1590" y="255829"/>
            <a:ext cx="2898140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100" spc="75" dirty="0"/>
              <a:t>Technology</a:t>
            </a:r>
            <a:r>
              <a:rPr lang="en-US" sz="2100" spc="75" dirty="0"/>
              <a:t> Used</a:t>
            </a:r>
            <a:endParaRPr sz="2100" dirty="0"/>
          </a:p>
        </p:txBody>
      </p:sp>
      <p:sp>
        <p:nvSpPr>
          <p:cNvPr id="5" name="object 5"/>
          <p:cNvSpPr/>
          <p:nvPr/>
        </p:nvSpPr>
        <p:spPr>
          <a:xfrm>
            <a:off x="245522" y="657225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80">
                <a:moveTo>
                  <a:pt x="1293863" y="0"/>
                </a:moveTo>
                <a:lnTo>
                  <a:pt x="0" y="0"/>
                </a:lnTo>
                <a:lnTo>
                  <a:pt x="0" y="30454"/>
                </a:lnTo>
                <a:lnTo>
                  <a:pt x="1293863" y="30454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46988" y="1061668"/>
            <a:ext cx="2036673" cy="20366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E02051B-D4F1-956C-7CE2-9859D4EBEC9D}"/>
              </a:ext>
            </a:extLst>
          </p:cNvPr>
          <p:cNvSpPr/>
          <p:nvPr/>
        </p:nvSpPr>
        <p:spPr>
          <a:xfrm>
            <a:off x="1022350" y="1306248"/>
            <a:ext cx="990600" cy="417777"/>
          </a:xfrm>
          <a:prstGeom prst="rect">
            <a:avLst/>
          </a:prstGeom>
          <a:solidFill>
            <a:srgbClr val="28293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F302-D186-25C5-4E33-B27003870AB6}"/>
              </a:ext>
            </a:extLst>
          </p:cNvPr>
          <p:cNvSpPr txBox="1"/>
          <p:nvPr/>
        </p:nvSpPr>
        <p:spPr>
          <a:xfrm>
            <a:off x="112281" y="962025"/>
            <a:ext cx="35720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chemeClr val="bg1"/>
                </a:solidFill>
              </a:rPr>
              <a:t>Http protocol-  </a:t>
            </a:r>
            <a:r>
              <a:rPr lang="en-US" sz="1200" dirty="0">
                <a:solidFill>
                  <a:schemeClr val="bg1"/>
                </a:solidFill>
              </a:rPr>
              <a:t>This protocol has been implemented to connect the ESP 32 to the internet using its built in WIFI module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Devices can connect to the website on local </a:t>
            </a:r>
            <a:r>
              <a:rPr lang="en-US" sz="1200" b="1" u="sng" dirty="0">
                <a:solidFill>
                  <a:schemeClr val="bg1"/>
                </a:solidFill>
              </a:rPr>
              <a:t>WIFI</a:t>
            </a:r>
            <a:r>
              <a:rPr lang="en-US" sz="1200" dirty="0">
                <a:solidFill>
                  <a:schemeClr val="bg1"/>
                </a:solidFill>
              </a:rPr>
              <a:t> services or through mobile cellular connection.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This is accessed though WIFI port (80)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</a:rPr>
              <a:t>The WIFI protocol is also being used here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chemeClr val="bg1"/>
                </a:solidFill>
              </a:rPr>
              <a:t>Satellite communication </a:t>
            </a:r>
            <a:r>
              <a:rPr lang="en-US" sz="1200" dirty="0">
                <a:solidFill>
                  <a:schemeClr val="bg1"/>
                </a:solidFill>
              </a:rPr>
              <a:t>for the GPS module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id="{2A8EC26E-69B9-F241-D16D-4465A35E0997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12" y="1306248"/>
            <a:ext cx="1782150" cy="198940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1590" y="255829"/>
            <a:ext cx="2898140" cy="34734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US" sz="2100" dirty="0"/>
              <a:t>Similar Companies</a:t>
            </a:r>
            <a:endParaRPr sz="2100" dirty="0"/>
          </a:p>
        </p:txBody>
      </p:sp>
      <p:sp>
        <p:nvSpPr>
          <p:cNvPr id="5" name="object 5"/>
          <p:cNvSpPr/>
          <p:nvPr/>
        </p:nvSpPr>
        <p:spPr>
          <a:xfrm>
            <a:off x="245522" y="657225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80">
                <a:moveTo>
                  <a:pt x="1293863" y="0"/>
                </a:moveTo>
                <a:lnTo>
                  <a:pt x="0" y="0"/>
                </a:lnTo>
                <a:lnTo>
                  <a:pt x="0" y="30454"/>
                </a:lnTo>
                <a:lnTo>
                  <a:pt x="1293863" y="30454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2051B-D4F1-956C-7CE2-9859D4EBEC9D}"/>
              </a:ext>
            </a:extLst>
          </p:cNvPr>
          <p:cNvSpPr/>
          <p:nvPr/>
        </p:nvSpPr>
        <p:spPr>
          <a:xfrm>
            <a:off x="1022350" y="1306248"/>
            <a:ext cx="990600" cy="417777"/>
          </a:xfrm>
          <a:prstGeom prst="rect">
            <a:avLst/>
          </a:prstGeom>
          <a:solidFill>
            <a:srgbClr val="28293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F302-D186-25C5-4E33-B27003870AB6}"/>
              </a:ext>
            </a:extLst>
          </p:cNvPr>
          <p:cNvSpPr txBox="1"/>
          <p:nvPr/>
        </p:nvSpPr>
        <p:spPr>
          <a:xfrm>
            <a:off x="112280" y="962025"/>
            <a:ext cx="51010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Companies that are implementing IOT based Bicycle rental system in India are –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chemeClr val="bg1"/>
                </a:solidFill>
              </a:rPr>
              <a:t>Yulu</a:t>
            </a:r>
            <a:r>
              <a:rPr lang="en-US" sz="1200" dirty="0">
                <a:solidFill>
                  <a:schemeClr val="bg1"/>
                </a:solidFill>
              </a:rPr>
              <a:t>: It is a Bengaluru-based bicycle-sharing startup that operates in over 20 cities across India. They use a fleet of smart bikes that are equipped with GPS tracking, IoT sensors, and a mobile app.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chemeClr val="bg1"/>
                </a:solidFill>
              </a:rPr>
              <a:t>Pedalworks</a:t>
            </a:r>
            <a:r>
              <a:rPr lang="en-US" sz="1200" dirty="0">
                <a:solidFill>
                  <a:schemeClr val="bg1"/>
                </a:solidFill>
              </a:rPr>
              <a:t>: It is a Mumbai-based bicycle-sharing startup that operates in over 10 cities across India. They use a fleet of GPS-enabled bikes that can be unlocked and locked using a mobile app.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u="sng" dirty="0">
                <a:solidFill>
                  <a:schemeClr val="bg1"/>
                </a:solidFill>
              </a:rPr>
              <a:t>Onn Bikes</a:t>
            </a:r>
            <a:r>
              <a:rPr lang="en-US" sz="1200" dirty="0">
                <a:solidFill>
                  <a:schemeClr val="bg1"/>
                </a:solidFill>
              </a:rPr>
              <a:t>: Onn Bikes is a Hyderabad-based bicycle-sharing startup that operates in over 3 cities across India. They use a fleet of GPS-enabled bikes that can be unlocked and locked using a mobile app.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550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2872E610-7BDE-699F-5A53-95588176CD4C}"/>
              </a:ext>
            </a:extLst>
          </p:cNvPr>
          <p:cNvSpPr/>
          <p:nvPr/>
        </p:nvSpPr>
        <p:spPr>
          <a:xfrm>
            <a:off x="-4464" y="-12693"/>
            <a:ext cx="5859164" cy="3308343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12" y="957239"/>
            <a:ext cx="2377345" cy="2331260"/>
            <a:chOff x="1512" y="957239"/>
            <a:chExt cx="2377345" cy="2331260"/>
          </a:xfrm>
        </p:grpSpPr>
        <p:sp>
          <p:nvSpPr>
            <p:cNvPr id="4" name="object 4"/>
            <p:cNvSpPr/>
            <p:nvPr/>
          </p:nvSpPr>
          <p:spPr>
            <a:xfrm>
              <a:off x="317647" y="2034374"/>
              <a:ext cx="2061210" cy="1254125"/>
            </a:xfrm>
            <a:custGeom>
              <a:avLst/>
              <a:gdLst/>
              <a:ahLst/>
              <a:cxnLst/>
              <a:rect l="l" t="t" r="r" b="b"/>
              <a:pathLst>
                <a:path w="2061210" h="1254125">
                  <a:moveTo>
                    <a:pt x="1030922" y="0"/>
                  </a:moveTo>
                  <a:lnTo>
                    <a:pt x="0" y="1030520"/>
                  </a:lnTo>
                  <a:lnTo>
                    <a:pt x="223138" y="1253572"/>
                  </a:lnTo>
                  <a:lnTo>
                    <a:pt x="1838088" y="1253572"/>
                  </a:lnTo>
                  <a:lnTo>
                    <a:pt x="2061054" y="1030520"/>
                  </a:lnTo>
                  <a:lnTo>
                    <a:pt x="1030922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12" y="957239"/>
              <a:ext cx="1294765" cy="2061210"/>
            </a:xfrm>
            <a:custGeom>
              <a:avLst/>
              <a:gdLst/>
              <a:ahLst/>
              <a:cxnLst/>
              <a:rect l="l" t="t" r="r" b="b"/>
              <a:pathLst>
                <a:path w="1294765" h="2061210">
                  <a:moveTo>
                    <a:pt x="263949" y="0"/>
                  </a:moveTo>
                  <a:lnTo>
                    <a:pt x="0" y="264053"/>
                  </a:lnTo>
                  <a:lnTo>
                    <a:pt x="0" y="1797205"/>
                  </a:lnTo>
                  <a:lnTo>
                    <a:pt x="263949" y="2061054"/>
                  </a:lnTo>
                  <a:lnTo>
                    <a:pt x="1294482" y="1030925"/>
                  </a:lnTo>
                  <a:lnTo>
                    <a:pt x="263949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" name="object 2"/>
          <p:cNvSpPr/>
          <p:nvPr/>
        </p:nvSpPr>
        <p:spPr>
          <a:xfrm>
            <a:off x="1512" y="0"/>
            <a:ext cx="820419" cy="853440"/>
          </a:xfrm>
          <a:custGeom>
            <a:avLst/>
            <a:gdLst/>
            <a:ahLst/>
            <a:cxnLst/>
            <a:rect l="l" t="t" r="r" b="b"/>
            <a:pathLst>
              <a:path w="820419" h="853440">
                <a:moveTo>
                  <a:pt x="522571" y="0"/>
                </a:moveTo>
                <a:lnTo>
                  <a:pt x="6352" y="0"/>
                </a:lnTo>
                <a:lnTo>
                  <a:pt x="0" y="6352"/>
                </a:lnTo>
                <a:lnTo>
                  <a:pt x="0" y="588633"/>
                </a:lnTo>
                <a:lnTo>
                  <a:pt x="264461" y="853095"/>
                </a:lnTo>
                <a:lnTo>
                  <a:pt x="820067" y="297490"/>
                </a:lnTo>
                <a:lnTo>
                  <a:pt x="522571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655846" y="462266"/>
            <a:ext cx="2543008" cy="3443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2150" dirty="0"/>
              <a:t>Cost of Components</a:t>
            </a:r>
            <a:endParaRPr sz="2150" dirty="0"/>
          </a:p>
        </p:txBody>
      </p:sp>
      <p:sp>
        <p:nvSpPr>
          <p:cNvPr id="10" name="object 10"/>
          <p:cNvSpPr/>
          <p:nvPr/>
        </p:nvSpPr>
        <p:spPr>
          <a:xfrm>
            <a:off x="2353268" y="860415"/>
            <a:ext cx="1141730" cy="30480"/>
          </a:xfrm>
          <a:custGeom>
            <a:avLst/>
            <a:gdLst/>
            <a:ahLst/>
            <a:cxnLst/>
            <a:rect l="l" t="t" r="r" b="b"/>
            <a:pathLst>
              <a:path w="1141729" h="30480">
                <a:moveTo>
                  <a:pt x="1141641" y="0"/>
                </a:moveTo>
                <a:lnTo>
                  <a:pt x="0" y="0"/>
                </a:lnTo>
                <a:lnTo>
                  <a:pt x="0" y="30454"/>
                </a:lnTo>
                <a:lnTo>
                  <a:pt x="1141641" y="30454"/>
                </a:lnTo>
                <a:lnTo>
                  <a:pt x="1141641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A907DE-B9C7-55FB-8375-7FC22C25CCF0}"/>
              </a:ext>
            </a:extLst>
          </p:cNvPr>
          <p:cNvSpPr txBox="1"/>
          <p:nvPr/>
        </p:nvSpPr>
        <p:spPr>
          <a:xfrm>
            <a:off x="1460860" y="1110681"/>
            <a:ext cx="34476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Neo-6M (GPS)              -  380 Rs</a:t>
            </a:r>
          </a:p>
          <a:p>
            <a:r>
              <a:rPr lang="en-US" dirty="0">
                <a:solidFill>
                  <a:schemeClr val="bg1"/>
                </a:solidFill>
              </a:rPr>
              <a:t>MPU 6050 (Gyro)         -  40  Rs</a:t>
            </a:r>
          </a:p>
          <a:p>
            <a:r>
              <a:rPr lang="en-US" dirty="0">
                <a:solidFill>
                  <a:schemeClr val="bg1"/>
                </a:solidFill>
              </a:rPr>
              <a:t>KY-024 (Hall Sensor)    -  50 Rs</a:t>
            </a:r>
          </a:p>
          <a:p>
            <a:r>
              <a:rPr lang="en-US" dirty="0">
                <a:solidFill>
                  <a:schemeClr val="bg1"/>
                </a:solidFill>
              </a:rPr>
              <a:t>SG 90   (Servo Motor)  -  100 Rs</a:t>
            </a:r>
          </a:p>
          <a:p>
            <a:r>
              <a:rPr lang="en-US" dirty="0">
                <a:solidFill>
                  <a:schemeClr val="bg1"/>
                </a:solidFill>
              </a:rPr>
              <a:t>ESP 32           	     -  450 Rs</a:t>
            </a:r>
          </a:p>
          <a:p>
            <a:r>
              <a:rPr lang="en-US" dirty="0">
                <a:solidFill>
                  <a:schemeClr val="bg1"/>
                </a:solidFill>
              </a:rPr>
              <a:t>Jumper cable                 - 40 Rs</a:t>
            </a:r>
          </a:p>
        </p:txBody>
      </p:sp>
    </p:spTree>
    <p:extLst>
      <p:ext uri="{BB962C8B-B14F-4D97-AF65-F5344CB8AC3E}">
        <p14:creationId xmlns:p14="http://schemas.microsoft.com/office/powerpoint/2010/main" val="1919482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476</Words>
  <Application>Microsoft Office PowerPoint</Application>
  <PresentationFormat>Custom</PresentationFormat>
  <Paragraphs>51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Bodoni MT</vt:lpstr>
      <vt:lpstr>Calibri</vt:lpstr>
      <vt:lpstr>Cambria</vt:lpstr>
      <vt:lpstr>Trebuchet MS</vt:lpstr>
      <vt:lpstr>Office Theme</vt:lpstr>
      <vt:lpstr>GlideX</vt:lpstr>
      <vt:lpstr>Introduction</vt:lpstr>
      <vt:lpstr>Problem statement </vt:lpstr>
      <vt:lpstr>Prototype pictures</vt:lpstr>
      <vt:lpstr>Prototype pictures</vt:lpstr>
      <vt:lpstr>Circuit Diagram</vt:lpstr>
      <vt:lpstr>Technology Used</vt:lpstr>
      <vt:lpstr>Similar Companies</vt:lpstr>
      <vt:lpstr>Cost of Components</vt:lpstr>
      <vt:lpstr>Future Scope</vt:lpstr>
      <vt:lpstr>Website </vt:lpstr>
      <vt:lpstr>Website </vt:lpstr>
      <vt:lpstr>Website </vt:lpstr>
      <vt:lpstr>Website </vt:lpstr>
      <vt:lpstr>Website </vt:lpstr>
      <vt:lpstr>Website 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GlideX</dc:title>
  <cp:lastModifiedBy>Indranil Athawle</cp:lastModifiedBy>
  <cp:revision>2</cp:revision>
  <dcterms:created xsi:type="dcterms:W3CDTF">2023-11-17T20:43:00Z</dcterms:created>
  <dcterms:modified xsi:type="dcterms:W3CDTF">2023-11-18T04:02:33Z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2023-11-17T00:00:00Z</vt:filetime>
  </property>
  <property fmtid="{D5CDD505-2E9C-101B-9397-08002B2CF9AE}" pid="3" name="LastSaved">
    <vt:filetime>2023-11-17T00:00:00Z</vt:filetime>
  </property>
</Properties>
</file>